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sldIdLst>
    <p:sldId id="256" r:id="rId2"/>
    <p:sldId id="323" r:id="rId3"/>
    <p:sldId id="324" r:id="rId4"/>
    <p:sldId id="325" r:id="rId5"/>
    <p:sldId id="326" r:id="rId6"/>
    <p:sldId id="345"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6" r:id="rId21"/>
    <p:sldId id="348" r:id="rId22"/>
    <p:sldId id="349" r:id="rId23"/>
    <p:sldId id="347" r:id="rId24"/>
    <p:sldId id="354" r:id="rId25"/>
    <p:sldId id="353" r:id="rId26"/>
    <p:sldId id="350" r:id="rId27"/>
    <p:sldId id="351" r:id="rId28"/>
    <p:sldId id="355" r:id="rId29"/>
    <p:sldId id="352" r:id="rId30"/>
    <p:sldId id="340" r:id="rId31"/>
    <p:sldId id="343" r:id="rId32"/>
    <p:sldId id="344" r:id="rId33"/>
    <p:sldId id="276" r:id="rId34"/>
    <p:sldId id="322" r:id="rId3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752"/>
    <a:srgbClr val="E41861"/>
    <a:srgbClr val="BE12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4660"/>
  </p:normalViewPr>
  <p:slideViewPr>
    <p:cSldViewPr snapToGrid="0">
      <p:cViewPr varScale="1">
        <p:scale>
          <a:sx n="68" d="100"/>
          <a:sy n="68" d="100"/>
        </p:scale>
        <p:origin x="7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22/03/2017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56507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22/03/2017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7288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22/03/2017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56633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22/03/2017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60068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22/03/2017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414142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22/03/2017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115065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22/03/2017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060807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22/03/2017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72884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22/03/2017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8613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22/03/2017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18717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A76F12-279E-4631-BE82-5F9ED667A72E}" type="datetimeFigureOut">
              <a:rPr lang="es-MX" smtClean="0"/>
              <a:t>22/03/2017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717384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A76F12-279E-4631-BE82-5F9ED667A72E}" type="datetimeFigureOut">
              <a:rPr lang="es-MX" smtClean="0"/>
              <a:t>22/03/2017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726436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A76F12-279E-4631-BE82-5F9ED667A72E}" type="datetimeFigureOut">
              <a:rPr lang="es-MX" smtClean="0"/>
              <a:t>22/03/2017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53875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7A76F12-279E-4631-BE82-5F9ED667A72E}" type="datetimeFigureOut">
              <a:rPr lang="es-MX" smtClean="0"/>
              <a:t>22/03/2017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055179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76F12-279E-4631-BE82-5F9ED667A72E}" type="datetimeFigureOut">
              <a:rPr lang="es-MX" smtClean="0"/>
              <a:t>22/03/2017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257806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22/03/2017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26480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22/03/2017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08461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A76F12-279E-4631-BE82-5F9ED667A72E}" type="datetimeFigureOut">
              <a:rPr lang="es-MX" smtClean="0"/>
              <a:t>22/03/2017</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79B1BF1-92C1-4E00-9C75-D7378F98DF89}" type="slidenum">
              <a:rPr lang="es-MX" smtClean="0"/>
              <a:t>‹Nº›</a:t>
            </a:fld>
            <a:endParaRPr lang="es-MX"/>
          </a:p>
        </p:txBody>
      </p:sp>
    </p:spTree>
    <p:extLst>
      <p:ext uri="{BB962C8B-B14F-4D97-AF65-F5344CB8AC3E}">
        <p14:creationId xmlns:p14="http://schemas.microsoft.com/office/powerpoint/2010/main" val="2322770318"/>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MX" dirty="0">
                <a:effectLst/>
              </a:rPr>
              <a:t>Tutorial: Crear un </a:t>
            </a:r>
            <a:r>
              <a:rPr lang="es-MX" dirty="0" err="1">
                <a:effectLst/>
              </a:rPr>
              <a:t>apk</a:t>
            </a:r>
            <a:r>
              <a:rPr lang="es-MX" dirty="0">
                <a:effectLst/>
              </a:rPr>
              <a:t> desde Android Studio.</a:t>
            </a:r>
            <a:endParaRPr lang="es-MX" dirty="0"/>
          </a:p>
        </p:txBody>
      </p:sp>
      <p:sp>
        <p:nvSpPr>
          <p:cNvPr id="3" name="Subtítulo 2"/>
          <p:cNvSpPr>
            <a:spLocks noGrp="1"/>
          </p:cNvSpPr>
          <p:nvPr>
            <p:ph type="subTitle" idx="1"/>
          </p:nvPr>
        </p:nvSpPr>
        <p:spPr/>
        <p:txBody>
          <a:bodyPr>
            <a:normAutofit lnSpcReduction="10000"/>
          </a:bodyPr>
          <a:lstStyle/>
          <a:p>
            <a:r>
              <a:rPr lang="es-MX" dirty="0"/>
              <a:t>Raúl Izquierdo Lino </a:t>
            </a:r>
          </a:p>
          <a:p>
            <a:r>
              <a:rPr lang="es-MX" dirty="0"/>
              <a:t>Leonardo Daniel Padilla Reyes</a:t>
            </a:r>
          </a:p>
          <a:p>
            <a:r>
              <a:rPr lang="es-MX" dirty="0"/>
              <a:t> </a:t>
            </a:r>
          </a:p>
        </p:txBody>
      </p:sp>
    </p:spTree>
    <p:extLst>
      <p:ext uri="{BB962C8B-B14F-4D97-AF65-F5344CB8AC3E}">
        <p14:creationId xmlns:p14="http://schemas.microsoft.com/office/powerpoint/2010/main" val="89585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419" dirty="0"/>
              <a:t>En este campo seleccionamos la dirección donde se guardara y el nombre</a:t>
            </a:r>
            <a:endParaRPr lang="es-MX" dirty="0"/>
          </a:p>
        </p:txBody>
      </p:sp>
      <p:pic>
        <p:nvPicPr>
          <p:cNvPr id="4" name="Marcador de contenido 3"/>
          <p:cNvPicPr>
            <a:picLocks noGrp="1" noChangeAspect="1"/>
          </p:cNvPicPr>
          <p:nvPr>
            <p:ph idx="1"/>
          </p:nvPr>
        </p:nvPicPr>
        <p:blipFill rotWithShape="1">
          <a:blip r:embed="rId2"/>
          <a:srcRect l="31246" t="15623" r="30955" b="20809"/>
          <a:stretch/>
        </p:blipFill>
        <p:spPr>
          <a:xfrm>
            <a:off x="3615397" y="2140191"/>
            <a:ext cx="4989560" cy="4717809"/>
          </a:xfrm>
          <a:prstGeom prst="rect">
            <a:avLst/>
          </a:prstGeom>
        </p:spPr>
      </p:pic>
      <p:sp>
        <p:nvSpPr>
          <p:cNvPr id="5" name="Flecha abajo 8"/>
          <p:cNvSpPr/>
          <p:nvPr/>
        </p:nvSpPr>
        <p:spPr>
          <a:xfrm rot="8272780">
            <a:off x="8587212" y="2516189"/>
            <a:ext cx="635726" cy="149787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604957" y="355299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20350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Guardarla en un lugar seguro en mi caso le puse llave como nombre</a:t>
            </a:r>
            <a:endParaRPr lang="es-MX" dirty="0"/>
          </a:p>
        </p:txBody>
      </p:sp>
      <p:pic>
        <p:nvPicPr>
          <p:cNvPr id="4" name="Marcador de contenido 3"/>
          <p:cNvPicPr>
            <a:picLocks noGrp="1" noChangeAspect="1"/>
          </p:cNvPicPr>
          <p:nvPr>
            <p:ph idx="1"/>
          </p:nvPr>
        </p:nvPicPr>
        <p:blipFill rotWithShape="1">
          <a:blip r:embed="rId2"/>
          <a:srcRect l="33843" t="16384" r="34162" b="19667"/>
          <a:stretch/>
        </p:blipFill>
        <p:spPr>
          <a:xfrm>
            <a:off x="3910817" y="1795648"/>
            <a:ext cx="4374417" cy="4915813"/>
          </a:xfrm>
          <a:prstGeom prst="rect">
            <a:avLst/>
          </a:prstGeom>
        </p:spPr>
      </p:pic>
      <p:sp>
        <p:nvSpPr>
          <p:cNvPr id="7" name="Flecha abajo 8"/>
          <p:cNvSpPr/>
          <p:nvPr/>
        </p:nvSpPr>
        <p:spPr>
          <a:xfrm rot="2243686">
            <a:off x="7131307" y="3686177"/>
            <a:ext cx="635726" cy="3000414"/>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8" name="Rectángulo redondeado 9"/>
          <p:cNvSpPr/>
          <p:nvPr/>
        </p:nvSpPr>
        <p:spPr>
          <a:xfrm>
            <a:off x="7644899" y="367709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795890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Llenamos todos los datos</a:t>
            </a:r>
            <a:endParaRPr lang="es-MX" dirty="0"/>
          </a:p>
        </p:txBody>
      </p:sp>
      <p:pic>
        <p:nvPicPr>
          <p:cNvPr id="4" name="Marcador de contenido 3"/>
          <p:cNvPicPr>
            <a:picLocks noGrp="1" noChangeAspect="1"/>
          </p:cNvPicPr>
          <p:nvPr>
            <p:ph idx="1"/>
          </p:nvPr>
        </p:nvPicPr>
        <p:blipFill rotWithShape="1">
          <a:blip r:embed="rId2"/>
          <a:srcRect l="31167" t="16384" r="31247" b="21189"/>
          <a:stretch/>
        </p:blipFill>
        <p:spPr>
          <a:xfrm>
            <a:off x="3438915" y="1817721"/>
            <a:ext cx="5303519" cy="4952509"/>
          </a:xfrm>
          <a:prstGeom prst="rect">
            <a:avLst/>
          </a:prstGeom>
        </p:spPr>
      </p:pic>
      <p:sp>
        <p:nvSpPr>
          <p:cNvPr id="5" name="Flecha abajo 8"/>
          <p:cNvSpPr/>
          <p:nvPr/>
        </p:nvSpPr>
        <p:spPr>
          <a:xfrm rot="2280835">
            <a:off x="8051039" y="4030994"/>
            <a:ext cx="635726" cy="268048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251738" y="3970677"/>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08986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Después que generamos la llave se generara el apk</a:t>
            </a:r>
            <a:endParaRPr lang="es-MX" dirty="0"/>
          </a:p>
        </p:txBody>
      </p:sp>
      <p:pic>
        <p:nvPicPr>
          <p:cNvPr id="4" name="Marcador de contenido 3"/>
          <p:cNvPicPr>
            <a:picLocks noGrp="1" noChangeAspect="1"/>
          </p:cNvPicPr>
          <p:nvPr>
            <p:ph idx="1"/>
          </p:nvPr>
        </p:nvPicPr>
        <p:blipFill rotWithShape="1">
          <a:blip r:embed="rId2"/>
          <a:srcRect l="34165" t="27423" r="34376" b="32989"/>
          <a:stretch/>
        </p:blipFill>
        <p:spPr>
          <a:xfrm>
            <a:off x="3111518" y="2349304"/>
            <a:ext cx="5958313" cy="4215406"/>
          </a:xfrm>
          <a:prstGeom prst="rect">
            <a:avLst/>
          </a:prstGeom>
        </p:spPr>
      </p:pic>
      <p:sp>
        <p:nvSpPr>
          <p:cNvPr id="5" name="Flecha abajo 8"/>
          <p:cNvSpPr/>
          <p:nvPr/>
        </p:nvSpPr>
        <p:spPr>
          <a:xfrm rot="3555370">
            <a:off x="7590170" y="3294874"/>
            <a:ext cx="635726" cy="36526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704669" y="391439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4179121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Seleccionamos la ubicación del apk a generar</a:t>
            </a:r>
            <a:endParaRPr lang="es-MX" dirty="0"/>
          </a:p>
        </p:txBody>
      </p:sp>
      <p:pic>
        <p:nvPicPr>
          <p:cNvPr id="4" name="Marcador de contenido 3"/>
          <p:cNvPicPr>
            <a:picLocks noGrp="1" noChangeAspect="1"/>
          </p:cNvPicPr>
          <p:nvPr>
            <p:ph idx="1"/>
          </p:nvPr>
        </p:nvPicPr>
        <p:blipFill rotWithShape="1">
          <a:blip r:embed="rId2"/>
          <a:srcRect l="34378" t="27522" r="34376" b="32989"/>
          <a:stretch/>
        </p:blipFill>
        <p:spPr>
          <a:xfrm>
            <a:off x="3372747" y="2377440"/>
            <a:ext cx="5435855" cy="3862351"/>
          </a:xfrm>
          <a:prstGeom prst="rect">
            <a:avLst/>
          </a:prstGeom>
        </p:spPr>
      </p:pic>
      <p:sp>
        <p:nvSpPr>
          <p:cNvPr id="5" name="Flecha abajo 8"/>
          <p:cNvSpPr/>
          <p:nvPr/>
        </p:nvSpPr>
        <p:spPr>
          <a:xfrm rot="7221225">
            <a:off x="9306458" y="2684515"/>
            <a:ext cx="635726" cy="251277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9745012" y="4308615"/>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93514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En mi caso lo genere dentro del proyecto de android </a:t>
            </a:r>
            <a:r>
              <a:rPr lang="es-419" dirty="0" err="1"/>
              <a:t>studio</a:t>
            </a:r>
            <a:endParaRPr lang="es-MX" dirty="0"/>
          </a:p>
        </p:txBody>
      </p:sp>
      <p:pic>
        <p:nvPicPr>
          <p:cNvPr id="4" name="Marcador de contenido 3"/>
          <p:cNvPicPr>
            <a:picLocks noGrp="1" noChangeAspect="1"/>
          </p:cNvPicPr>
          <p:nvPr>
            <p:ph idx="1"/>
          </p:nvPr>
        </p:nvPicPr>
        <p:blipFill rotWithShape="1">
          <a:blip r:embed="rId2"/>
          <a:srcRect l="33951" t="16003" r="33734" b="19286"/>
          <a:stretch/>
        </p:blipFill>
        <p:spPr>
          <a:xfrm>
            <a:off x="4078995" y="2138289"/>
            <a:ext cx="4023360" cy="4529612"/>
          </a:xfrm>
          <a:prstGeom prst="rect">
            <a:avLst/>
          </a:prstGeom>
        </p:spPr>
      </p:pic>
      <p:sp>
        <p:nvSpPr>
          <p:cNvPr id="5" name="Flecha abajo 8"/>
          <p:cNvSpPr/>
          <p:nvPr/>
        </p:nvSpPr>
        <p:spPr>
          <a:xfrm rot="16848766">
            <a:off x="4344738" y="4744957"/>
            <a:ext cx="635726" cy="278635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6" name="Rectángulo redondeado 9"/>
          <p:cNvSpPr/>
          <p:nvPr/>
        </p:nvSpPr>
        <p:spPr>
          <a:xfrm>
            <a:off x="2247598" y="5491537"/>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793752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5422" y="609600"/>
            <a:ext cx="11493303" cy="1326321"/>
          </a:xfrm>
        </p:spPr>
        <p:txBody>
          <a:bodyPr>
            <a:normAutofit fontScale="90000"/>
          </a:bodyPr>
          <a:lstStyle/>
          <a:p>
            <a:r>
              <a:rPr lang="es-419" dirty="0"/>
              <a:t>Ahora seleccionamos el tipo de apk a generar. </a:t>
            </a:r>
            <a:br>
              <a:rPr lang="es-419" dirty="0"/>
            </a:br>
            <a:r>
              <a:rPr lang="es-419" dirty="0" err="1"/>
              <a:t>Debug</a:t>
            </a:r>
            <a:r>
              <a:rPr lang="es-419" dirty="0"/>
              <a:t> (pruebas) y reléase (Oficial para subir a </a:t>
            </a:r>
            <a:r>
              <a:rPr lang="es-419" dirty="0" err="1"/>
              <a:t>playstore</a:t>
            </a:r>
            <a:r>
              <a:rPr lang="es-419" dirty="0"/>
              <a:t>)</a:t>
            </a:r>
            <a:endParaRPr lang="es-MX" dirty="0"/>
          </a:p>
        </p:txBody>
      </p:sp>
      <p:pic>
        <p:nvPicPr>
          <p:cNvPr id="4" name="Marcador de contenido 3"/>
          <p:cNvPicPr>
            <a:picLocks noGrp="1" noChangeAspect="1"/>
          </p:cNvPicPr>
          <p:nvPr>
            <p:ph idx="1"/>
          </p:nvPr>
        </p:nvPicPr>
        <p:blipFill rotWithShape="1">
          <a:blip r:embed="rId2"/>
          <a:srcRect l="34165" t="27042" r="34376" b="32989"/>
          <a:stretch/>
        </p:blipFill>
        <p:spPr>
          <a:xfrm>
            <a:off x="3565842" y="2470338"/>
            <a:ext cx="5049665" cy="3606906"/>
          </a:xfrm>
          <a:prstGeom prst="rect">
            <a:avLst/>
          </a:prstGeom>
        </p:spPr>
      </p:pic>
      <p:sp>
        <p:nvSpPr>
          <p:cNvPr id="5" name="Flecha abajo 8"/>
          <p:cNvSpPr/>
          <p:nvPr/>
        </p:nvSpPr>
        <p:spPr>
          <a:xfrm rot="15446728">
            <a:off x="4172585" y="4641478"/>
            <a:ext cx="635726" cy="2818422"/>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2284566" y="596506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697998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Seleccionamos una de las dos versiones</a:t>
            </a:r>
            <a:endParaRPr lang="es-MX" dirty="0"/>
          </a:p>
        </p:txBody>
      </p:sp>
      <p:pic>
        <p:nvPicPr>
          <p:cNvPr id="4" name="Marcador de contenido 3"/>
          <p:cNvPicPr>
            <a:picLocks noGrp="1" noChangeAspect="1"/>
          </p:cNvPicPr>
          <p:nvPr>
            <p:ph idx="1"/>
          </p:nvPr>
        </p:nvPicPr>
        <p:blipFill rotWithShape="1">
          <a:blip r:embed="rId2"/>
          <a:srcRect l="34378" t="27042" r="34162" b="32989"/>
          <a:stretch/>
        </p:blipFill>
        <p:spPr>
          <a:xfrm>
            <a:off x="3057806" y="2251011"/>
            <a:ext cx="6065738" cy="4332669"/>
          </a:xfrm>
          <a:prstGeom prst="rect">
            <a:avLst/>
          </a:prstGeom>
        </p:spPr>
      </p:pic>
      <p:sp>
        <p:nvSpPr>
          <p:cNvPr id="5" name="Flecha abajo 8"/>
          <p:cNvSpPr/>
          <p:nvPr/>
        </p:nvSpPr>
        <p:spPr>
          <a:xfrm rot="17841365">
            <a:off x="4229029" y="4143503"/>
            <a:ext cx="635726" cy="267394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2296534" y="4417435"/>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632442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419" dirty="0"/>
              <a:t>Se cerrara la ventanita, esperamos que android </a:t>
            </a:r>
            <a:r>
              <a:rPr lang="es-419" dirty="0" err="1"/>
              <a:t>studio</a:t>
            </a:r>
            <a:r>
              <a:rPr lang="es-419" dirty="0"/>
              <a:t> lo genere y cuando termine nos mostrara este mensaje</a:t>
            </a:r>
            <a:endParaRPr lang="es-MX" dirty="0"/>
          </a:p>
        </p:txBody>
      </p:sp>
      <p:pic>
        <p:nvPicPr>
          <p:cNvPr id="4" name="Marcador de contenido 3"/>
          <p:cNvPicPr>
            <a:picLocks noGrp="1" noChangeAspect="1"/>
          </p:cNvPicPr>
          <p:nvPr>
            <p:ph idx="1"/>
          </p:nvPr>
        </p:nvPicPr>
        <p:blipFill rotWithShape="1">
          <a:blip r:embed="rId2"/>
          <a:srcRect l="54709" b="57351"/>
          <a:stretch/>
        </p:blipFill>
        <p:spPr>
          <a:xfrm>
            <a:off x="3222494" y="2756681"/>
            <a:ext cx="5736361" cy="3036997"/>
          </a:xfrm>
          <a:prstGeom prst="rect">
            <a:avLst/>
          </a:prstGeom>
        </p:spPr>
      </p:pic>
      <p:sp>
        <p:nvSpPr>
          <p:cNvPr id="5" name="Flecha abajo 8"/>
          <p:cNvSpPr/>
          <p:nvPr/>
        </p:nvSpPr>
        <p:spPr>
          <a:xfrm rot="13803856">
            <a:off x="5498192" y="3735468"/>
            <a:ext cx="635726" cy="226137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983766" y="5344458"/>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35841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Este archivo lo movemos al teléfono e instalamos.</a:t>
            </a:r>
            <a:endParaRPr lang="es-MX" dirty="0"/>
          </a:p>
        </p:txBody>
      </p:sp>
      <p:pic>
        <p:nvPicPr>
          <p:cNvPr id="5" name="Marcador de contenido 4"/>
          <p:cNvPicPr>
            <a:picLocks noGrp="1" noChangeAspect="1"/>
          </p:cNvPicPr>
          <p:nvPr>
            <p:ph idx="1"/>
          </p:nvPr>
        </p:nvPicPr>
        <p:blipFill rotWithShape="1">
          <a:blip r:embed="rId2"/>
          <a:srcRect l="19184" r="33520" b="59255"/>
          <a:stretch/>
        </p:blipFill>
        <p:spPr>
          <a:xfrm>
            <a:off x="2299776" y="2123636"/>
            <a:ext cx="7581797" cy="3672254"/>
          </a:xfrm>
          <a:prstGeom prst="rect">
            <a:avLst/>
          </a:prstGeom>
        </p:spPr>
      </p:pic>
    </p:spTree>
    <p:extLst>
      <p:ext uri="{BB962C8B-B14F-4D97-AF65-F5344CB8AC3E}">
        <p14:creationId xmlns:p14="http://schemas.microsoft.com/office/powerpoint/2010/main" val="3660885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Información google </a:t>
            </a:r>
            <a:r>
              <a:rPr lang="es-419" dirty="0" err="1"/>
              <a:t>play</a:t>
            </a:r>
            <a:r>
              <a:rPr lang="es-419" dirty="0"/>
              <a:t>  y apk</a:t>
            </a:r>
            <a:endParaRPr lang="es-MX" dirty="0"/>
          </a:p>
        </p:txBody>
      </p:sp>
      <p:sp>
        <p:nvSpPr>
          <p:cNvPr id="3" name="Marcador de contenido 2"/>
          <p:cNvSpPr>
            <a:spLocks noGrp="1"/>
          </p:cNvSpPr>
          <p:nvPr>
            <p:ph idx="1"/>
          </p:nvPr>
        </p:nvSpPr>
        <p:spPr/>
        <p:txBody>
          <a:bodyPr>
            <a:normAutofit/>
          </a:bodyPr>
          <a:lstStyle/>
          <a:p>
            <a:pPr algn="just"/>
            <a:r>
              <a:rPr lang="es-MX" sz="2800" dirty="0">
                <a:effectLst/>
                <a:latin typeface="Lato"/>
              </a:rPr>
              <a:t>Cuando queremos publicar una app Android en Google Play, necesitamos exportar nuestro proyecto de Android Studio a un fichero APK. El nombre APK se refiere a la extensión que tiene el fichero compacto que contiene todo el código de la aplicación.</a:t>
            </a:r>
            <a:r>
              <a:rPr lang="es-MX" sz="2800" dirty="0">
                <a:solidFill>
                  <a:srgbClr val="6D7072"/>
                </a:solidFill>
                <a:effectLst/>
                <a:latin typeface="Lato"/>
              </a:rPr>
              <a:t> </a:t>
            </a:r>
          </a:p>
          <a:p>
            <a:pPr algn="just"/>
            <a:r>
              <a:rPr lang="es-MX" sz="2800" dirty="0"/>
              <a:t>Se pueden exportar 2 tipos de ficheros APK:</a:t>
            </a:r>
            <a:endParaRPr lang="es-MX" sz="2800" dirty="0">
              <a:solidFill>
                <a:srgbClr val="6D7072"/>
              </a:solidFill>
              <a:effectLst/>
              <a:latin typeface="Lato"/>
            </a:endParaRPr>
          </a:p>
        </p:txBody>
      </p:sp>
    </p:spTree>
    <p:extLst>
      <p:ext uri="{BB962C8B-B14F-4D97-AF65-F5344CB8AC3E}">
        <p14:creationId xmlns:p14="http://schemas.microsoft.com/office/powerpoint/2010/main" val="811584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6" y="243840"/>
            <a:ext cx="10353761" cy="1326321"/>
          </a:xfrm>
        </p:spPr>
        <p:txBody>
          <a:bodyPr/>
          <a:lstStyle/>
          <a:p>
            <a:r>
              <a:rPr lang="es-419" dirty="0"/>
              <a:t>Teléfono ocupamos tener permisos para instalar fuentes desconocidas</a:t>
            </a:r>
            <a:endParaRPr lang="es-MX" dirty="0"/>
          </a:p>
        </p:txBody>
      </p:sp>
      <p:pic>
        <p:nvPicPr>
          <p:cNvPr id="5" name="Marcador de contenido 4"/>
          <p:cNvPicPr>
            <a:picLocks noGrp="1" noChangeAspect="1"/>
          </p:cNvPicPr>
          <p:nvPr>
            <p:ph idx="1"/>
          </p:nvPr>
        </p:nvPicPr>
        <p:blipFill rotWithShape="1">
          <a:blip r:embed="rId2"/>
          <a:srcRect b="16619"/>
          <a:stretch/>
        </p:blipFill>
        <p:spPr>
          <a:xfrm>
            <a:off x="4301567" y="1448973"/>
            <a:ext cx="3578217" cy="5304106"/>
          </a:xfrm>
          <a:prstGeom prst="rect">
            <a:avLst/>
          </a:prstGeom>
        </p:spPr>
      </p:pic>
      <p:sp>
        <p:nvSpPr>
          <p:cNvPr id="6" name="Flecha abajo 8"/>
          <p:cNvSpPr/>
          <p:nvPr/>
        </p:nvSpPr>
        <p:spPr>
          <a:xfrm rot="7461120">
            <a:off x="7879721" y="1275272"/>
            <a:ext cx="635726" cy="255809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8035833" y="3013070"/>
            <a:ext cx="4057768"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Configuraciones</a:t>
            </a:r>
          </a:p>
        </p:txBody>
      </p:sp>
    </p:spTree>
    <p:extLst>
      <p:ext uri="{BB962C8B-B14F-4D97-AF65-F5344CB8AC3E}">
        <p14:creationId xmlns:p14="http://schemas.microsoft.com/office/powerpoint/2010/main" val="2867907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Seleccionamos seguridad</a:t>
            </a:r>
            <a:endParaRPr lang="es-MX" dirty="0"/>
          </a:p>
        </p:txBody>
      </p:sp>
      <p:pic>
        <p:nvPicPr>
          <p:cNvPr id="5" name="Marcador de contenido 4"/>
          <p:cNvPicPr>
            <a:picLocks noGrp="1" noChangeAspect="1"/>
          </p:cNvPicPr>
          <p:nvPr>
            <p:ph idx="1"/>
          </p:nvPr>
        </p:nvPicPr>
        <p:blipFill rotWithShape="1">
          <a:blip r:embed="rId2"/>
          <a:srcRect b="13196"/>
          <a:stretch/>
        </p:blipFill>
        <p:spPr>
          <a:xfrm>
            <a:off x="4579158" y="2039229"/>
            <a:ext cx="3023033" cy="4665098"/>
          </a:xfrm>
          <a:prstGeom prst="rect">
            <a:avLst/>
          </a:prstGeom>
        </p:spPr>
      </p:pic>
      <p:sp>
        <p:nvSpPr>
          <p:cNvPr id="6" name="Flecha abajo 8"/>
          <p:cNvSpPr/>
          <p:nvPr/>
        </p:nvSpPr>
        <p:spPr>
          <a:xfrm rot="6057218">
            <a:off x="8097796" y="3696815"/>
            <a:ext cx="635726" cy="255809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8654435" y="4975863"/>
            <a:ext cx="2154737"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732304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Activamos fuentes desconocidas</a:t>
            </a:r>
            <a:endParaRPr lang="es-MX" dirty="0"/>
          </a:p>
        </p:txBody>
      </p:sp>
      <p:pic>
        <p:nvPicPr>
          <p:cNvPr id="5" name="Marcador de contenido 4"/>
          <p:cNvPicPr>
            <a:picLocks noGrp="1" noChangeAspect="1"/>
          </p:cNvPicPr>
          <p:nvPr>
            <p:ph idx="1"/>
          </p:nvPr>
        </p:nvPicPr>
        <p:blipFill rotWithShape="1">
          <a:blip r:embed="rId2"/>
          <a:srcRect b="16622"/>
          <a:stretch/>
        </p:blipFill>
        <p:spPr>
          <a:xfrm>
            <a:off x="4501786" y="1935921"/>
            <a:ext cx="3177778" cy="4710359"/>
          </a:xfrm>
          <a:prstGeom prst="rect">
            <a:avLst/>
          </a:prstGeom>
        </p:spPr>
      </p:pic>
      <p:sp>
        <p:nvSpPr>
          <p:cNvPr id="6" name="Flecha abajo 8"/>
          <p:cNvSpPr/>
          <p:nvPr/>
        </p:nvSpPr>
        <p:spPr>
          <a:xfrm rot="6057218">
            <a:off x="8421354" y="3148174"/>
            <a:ext cx="635726" cy="255809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8739217" y="4427222"/>
            <a:ext cx="3305109"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b="1" dirty="0"/>
              <a:t>Clic</a:t>
            </a:r>
            <a:endParaRPr lang="es-MX" sz="3600" b="1" dirty="0"/>
          </a:p>
        </p:txBody>
      </p:sp>
    </p:spTree>
    <p:extLst>
      <p:ext uri="{BB962C8B-B14F-4D97-AF65-F5344CB8AC3E}">
        <p14:creationId xmlns:p14="http://schemas.microsoft.com/office/powerpoint/2010/main" val="281183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Leemos rápido y aceptamos</a:t>
            </a:r>
            <a:endParaRPr lang="es-MX" dirty="0"/>
          </a:p>
        </p:txBody>
      </p:sp>
      <p:pic>
        <p:nvPicPr>
          <p:cNvPr id="5" name="Marcador de contenido 4"/>
          <p:cNvPicPr>
            <a:picLocks noGrp="1" noChangeAspect="1"/>
          </p:cNvPicPr>
          <p:nvPr>
            <p:ph idx="1"/>
          </p:nvPr>
        </p:nvPicPr>
        <p:blipFill rotWithShape="1">
          <a:blip r:embed="rId2"/>
          <a:srcRect b="14338"/>
          <a:stretch/>
        </p:blipFill>
        <p:spPr>
          <a:xfrm>
            <a:off x="4747970" y="2053297"/>
            <a:ext cx="2685409" cy="4525704"/>
          </a:xfrm>
          <a:prstGeom prst="rect">
            <a:avLst/>
          </a:prstGeom>
        </p:spPr>
      </p:pic>
      <p:sp>
        <p:nvSpPr>
          <p:cNvPr id="8" name="Flecha abajo 8"/>
          <p:cNvSpPr/>
          <p:nvPr/>
        </p:nvSpPr>
        <p:spPr>
          <a:xfrm rot="6057218">
            <a:off x="8083729" y="4273590"/>
            <a:ext cx="635726" cy="255809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9" name="Rectángulo redondeado 9"/>
          <p:cNvSpPr/>
          <p:nvPr/>
        </p:nvSpPr>
        <p:spPr>
          <a:xfrm>
            <a:off x="8401592" y="5552638"/>
            <a:ext cx="3305109"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Aceptamos</a:t>
            </a:r>
          </a:p>
        </p:txBody>
      </p:sp>
    </p:spTree>
    <p:extLst>
      <p:ext uri="{BB962C8B-B14F-4D97-AF65-F5344CB8AC3E}">
        <p14:creationId xmlns:p14="http://schemas.microsoft.com/office/powerpoint/2010/main" val="3963465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Me lo mande desde otra cuenta de Messenger, lo descargan.</a:t>
            </a:r>
            <a:endParaRPr lang="es-MX" dirty="0"/>
          </a:p>
        </p:txBody>
      </p:sp>
      <p:pic>
        <p:nvPicPr>
          <p:cNvPr id="5" name="Marcador de contenido 4"/>
          <p:cNvPicPr>
            <a:picLocks noGrp="1" noChangeAspect="1"/>
          </p:cNvPicPr>
          <p:nvPr>
            <p:ph idx="1"/>
          </p:nvPr>
        </p:nvPicPr>
        <p:blipFill>
          <a:blip r:embed="rId2"/>
          <a:stretch>
            <a:fillRect/>
          </a:stretch>
        </p:blipFill>
        <p:spPr>
          <a:xfrm>
            <a:off x="4368216" y="2039229"/>
            <a:ext cx="3444918" cy="4818771"/>
          </a:xfrm>
          <a:prstGeom prst="rect">
            <a:avLst/>
          </a:prstGeom>
        </p:spPr>
      </p:pic>
    </p:spTree>
    <p:extLst>
      <p:ext uri="{BB962C8B-B14F-4D97-AF65-F5344CB8AC3E}">
        <p14:creationId xmlns:p14="http://schemas.microsoft.com/office/powerpoint/2010/main" val="148958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Seleccionamos el archivo descargado y lo abrimos</a:t>
            </a:r>
            <a:endParaRPr lang="es-MX" dirty="0"/>
          </a:p>
        </p:txBody>
      </p:sp>
      <p:pic>
        <p:nvPicPr>
          <p:cNvPr id="5" name="Marcador de contenido 4"/>
          <p:cNvPicPr>
            <a:picLocks noGrp="1" noChangeAspect="1"/>
          </p:cNvPicPr>
          <p:nvPr>
            <p:ph idx="1"/>
          </p:nvPr>
        </p:nvPicPr>
        <p:blipFill>
          <a:blip r:embed="rId2"/>
          <a:stretch>
            <a:fillRect/>
          </a:stretch>
        </p:blipFill>
        <p:spPr>
          <a:xfrm>
            <a:off x="4304911" y="1935921"/>
            <a:ext cx="3571527" cy="4922079"/>
          </a:xfrm>
          <a:prstGeom prst="rect">
            <a:avLst/>
          </a:prstGeom>
        </p:spPr>
      </p:pic>
    </p:spTree>
    <p:extLst>
      <p:ext uri="{BB962C8B-B14F-4D97-AF65-F5344CB8AC3E}">
        <p14:creationId xmlns:p14="http://schemas.microsoft.com/office/powerpoint/2010/main" val="214953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Vemos que nos pide permisos y accedemos a instalar</a:t>
            </a:r>
            <a:endParaRPr lang="es-MX" dirty="0"/>
          </a:p>
        </p:txBody>
      </p:sp>
      <p:pic>
        <p:nvPicPr>
          <p:cNvPr id="5" name="Marcador de contenido 4"/>
          <p:cNvPicPr>
            <a:picLocks noGrp="1" noChangeAspect="1"/>
          </p:cNvPicPr>
          <p:nvPr>
            <p:ph idx="1"/>
          </p:nvPr>
        </p:nvPicPr>
        <p:blipFill>
          <a:blip r:embed="rId2"/>
          <a:stretch>
            <a:fillRect/>
          </a:stretch>
        </p:blipFill>
        <p:spPr>
          <a:xfrm>
            <a:off x="4677987" y="1835109"/>
            <a:ext cx="2825376" cy="5022891"/>
          </a:xfrm>
          <a:prstGeom prst="rect">
            <a:avLst/>
          </a:prstGeom>
        </p:spPr>
      </p:pic>
    </p:spTree>
    <p:extLst>
      <p:ext uri="{BB962C8B-B14F-4D97-AF65-F5344CB8AC3E}">
        <p14:creationId xmlns:p14="http://schemas.microsoft.com/office/powerpoint/2010/main" val="3544540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Esperamos a que se instale</a:t>
            </a:r>
            <a:endParaRPr lang="es-MX" dirty="0"/>
          </a:p>
        </p:txBody>
      </p:sp>
      <p:pic>
        <p:nvPicPr>
          <p:cNvPr id="5" name="Marcador de contenido 4"/>
          <p:cNvPicPr>
            <a:picLocks noGrp="1" noChangeAspect="1"/>
          </p:cNvPicPr>
          <p:nvPr>
            <p:ph idx="1"/>
          </p:nvPr>
        </p:nvPicPr>
        <p:blipFill>
          <a:blip r:embed="rId2"/>
          <a:stretch>
            <a:fillRect/>
          </a:stretch>
        </p:blipFill>
        <p:spPr>
          <a:xfrm>
            <a:off x="4712874" y="1935921"/>
            <a:ext cx="2755601" cy="4898847"/>
          </a:xfrm>
          <a:prstGeom prst="rect">
            <a:avLst/>
          </a:prstGeom>
        </p:spPr>
      </p:pic>
    </p:spTree>
    <p:extLst>
      <p:ext uri="{BB962C8B-B14F-4D97-AF65-F5344CB8AC3E}">
        <p14:creationId xmlns:p14="http://schemas.microsoft.com/office/powerpoint/2010/main" val="224674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Abrimos la aplicación.</a:t>
            </a:r>
            <a:endParaRPr lang="es-MX" dirty="0"/>
          </a:p>
        </p:txBody>
      </p:sp>
      <p:pic>
        <p:nvPicPr>
          <p:cNvPr id="4" name="Marcador de contenido 3"/>
          <p:cNvPicPr>
            <a:picLocks noGrp="1" noChangeAspect="1"/>
          </p:cNvPicPr>
          <p:nvPr>
            <p:ph idx="1"/>
          </p:nvPr>
        </p:nvPicPr>
        <p:blipFill>
          <a:blip r:embed="rId2"/>
          <a:stretch>
            <a:fillRect/>
          </a:stretch>
        </p:blipFill>
        <p:spPr>
          <a:xfrm>
            <a:off x="4755077" y="2109208"/>
            <a:ext cx="2671195" cy="4748792"/>
          </a:xfrm>
          <a:prstGeom prst="rect">
            <a:avLst/>
          </a:prstGeom>
        </p:spPr>
      </p:pic>
    </p:spTree>
    <p:extLst>
      <p:ext uri="{BB962C8B-B14F-4D97-AF65-F5344CB8AC3E}">
        <p14:creationId xmlns:p14="http://schemas.microsoft.com/office/powerpoint/2010/main" val="140235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Listo, ya tenemos nuestra aplicación en nuestro teléfono.</a:t>
            </a:r>
            <a:endParaRPr lang="es-MX" dirty="0"/>
          </a:p>
        </p:txBody>
      </p:sp>
      <p:pic>
        <p:nvPicPr>
          <p:cNvPr id="5" name="Marcador de contenido 4"/>
          <p:cNvPicPr>
            <a:picLocks noGrp="1" noChangeAspect="1"/>
          </p:cNvPicPr>
          <p:nvPr>
            <p:ph idx="1"/>
          </p:nvPr>
        </p:nvPicPr>
        <p:blipFill>
          <a:blip r:embed="rId2"/>
          <a:stretch>
            <a:fillRect/>
          </a:stretch>
        </p:blipFill>
        <p:spPr>
          <a:xfrm>
            <a:off x="4776179" y="2184238"/>
            <a:ext cx="2628991" cy="4673762"/>
          </a:xfrm>
          <a:prstGeom prst="rect">
            <a:avLst/>
          </a:prstGeom>
        </p:spPr>
      </p:pic>
    </p:spTree>
    <p:extLst>
      <p:ext uri="{BB962C8B-B14F-4D97-AF65-F5344CB8AC3E}">
        <p14:creationId xmlns:p14="http://schemas.microsoft.com/office/powerpoint/2010/main" val="1520677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1.- Fichero APK </a:t>
            </a:r>
            <a:r>
              <a:rPr lang="es-MX" dirty="0" err="1">
                <a:effectLst/>
              </a:rPr>
              <a:t>Debug</a:t>
            </a:r>
            <a:r>
              <a:rPr lang="es-MX" dirty="0">
                <a:effectLst/>
              </a:rPr>
              <a:t>.</a:t>
            </a:r>
            <a:endParaRPr lang="es-MX" dirty="0"/>
          </a:p>
        </p:txBody>
      </p:sp>
      <p:sp>
        <p:nvSpPr>
          <p:cNvPr id="3" name="Marcador de contenido 2"/>
          <p:cNvSpPr>
            <a:spLocks noGrp="1"/>
          </p:cNvSpPr>
          <p:nvPr>
            <p:ph idx="1"/>
          </p:nvPr>
        </p:nvSpPr>
        <p:spPr/>
        <p:txBody>
          <a:bodyPr>
            <a:normAutofit/>
          </a:bodyPr>
          <a:lstStyle/>
          <a:p>
            <a:pPr algn="just"/>
            <a:r>
              <a:rPr lang="es-MX" sz="2800" dirty="0">
                <a:effectLst/>
              </a:rPr>
              <a:t>Se trata de un fichero APK que podemos utilizarlo para hacer pruebas de la aplicación, instalándolo en dispositivos virtuales o en nuestro propio dispositivo físico. En ningún caso este fichero es válido para subirlo a Google Play.</a:t>
            </a:r>
            <a:endParaRPr lang="es-MX" sz="2800" dirty="0"/>
          </a:p>
        </p:txBody>
      </p:sp>
    </p:spTree>
    <p:extLst>
      <p:ext uri="{BB962C8B-B14F-4D97-AF65-F5344CB8AC3E}">
        <p14:creationId xmlns:p14="http://schemas.microsoft.com/office/powerpoint/2010/main" val="3664680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Generar apk ya con la llave en un lugar seguro. </a:t>
            </a:r>
            <a:endParaRPr lang="es-MX" dirty="0"/>
          </a:p>
        </p:txBody>
      </p:sp>
      <p:pic>
        <p:nvPicPr>
          <p:cNvPr id="4" name="Marcador de contenido 3"/>
          <p:cNvPicPr>
            <a:picLocks noGrp="1" noChangeAspect="1"/>
          </p:cNvPicPr>
          <p:nvPr>
            <p:ph idx="1"/>
          </p:nvPr>
        </p:nvPicPr>
        <p:blipFill rotWithShape="1">
          <a:blip r:embed="rId2"/>
          <a:srcRect l="22394" r="61127" b="57731"/>
          <a:stretch/>
        </p:blipFill>
        <p:spPr>
          <a:xfrm>
            <a:off x="4409585" y="1814147"/>
            <a:ext cx="3362179" cy="4848591"/>
          </a:xfrm>
          <a:prstGeom prst="rect">
            <a:avLst/>
          </a:prstGeom>
        </p:spPr>
      </p:pic>
    </p:spTree>
    <p:extLst>
      <p:ext uri="{BB962C8B-B14F-4D97-AF65-F5344CB8AC3E}">
        <p14:creationId xmlns:p14="http://schemas.microsoft.com/office/powerpoint/2010/main" val="325171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419" dirty="0"/>
              <a:t>Esperamos a que compile y nos muestre este mensaje, abrimos su ubicación</a:t>
            </a:r>
            <a:endParaRPr lang="es-MX" dirty="0"/>
          </a:p>
        </p:txBody>
      </p:sp>
      <p:pic>
        <p:nvPicPr>
          <p:cNvPr id="4" name="Marcador de contenido 3"/>
          <p:cNvPicPr>
            <a:picLocks noGrp="1" noChangeAspect="1"/>
          </p:cNvPicPr>
          <p:nvPr>
            <p:ph idx="1"/>
          </p:nvPr>
        </p:nvPicPr>
        <p:blipFill rotWithShape="1">
          <a:blip r:embed="rId2"/>
          <a:srcRect l="66266" b="59255"/>
          <a:stretch/>
        </p:blipFill>
        <p:spPr>
          <a:xfrm>
            <a:off x="3355641" y="2445289"/>
            <a:ext cx="5470067" cy="3714616"/>
          </a:xfrm>
          <a:prstGeom prst="rect">
            <a:avLst/>
          </a:prstGeom>
        </p:spPr>
      </p:pic>
      <p:sp>
        <p:nvSpPr>
          <p:cNvPr id="5" name="Flecha abajo 8"/>
          <p:cNvSpPr/>
          <p:nvPr/>
        </p:nvSpPr>
        <p:spPr>
          <a:xfrm rot="7048157">
            <a:off x="7902404" y="3570693"/>
            <a:ext cx="635726" cy="2586762"/>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662466" y="5016174"/>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63206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Este archivo lo movemos al teléfono e instalamos. </a:t>
            </a:r>
            <a:endParaRPr lang="es-MX" dirty="0"/>
          </a:p>
        </p:txBody>
      </p:sp>
      <p:pic>
        <p:nvPicPr>
          <p:cNvPr id="5" name="Marcador de contenido 4"/>
          <p:cNvPicPr>
            <a:picLocks noGrp="1" noChangeAspect="1"/>
          </p:cNvPicPr>
          <p:nvPr>
            <p:ph idx="1"/>
          </p:nvPr>
        </p:nvPicPr>
        <p:blipFill rotWithShape="1">
          <a:blip r:embed="rId2"/>
          <a:srcRect l="19184" r="33520" b="59255"/>
          <a:stretch/>
        </p:blipFill>
        <p:spPr>
          <a:xfrm>
            <a:off x="2299776" y="2123636"/>
            <a:ext cx="7581797" cy="3672254"/>
          </a:xfrm>
          <a:prstGeom prst="rect">
            <a:avLst/>
          </a:prstGeom>
        </p:spPr>
      </p:pic>
      <p:sp>
        <p:nvSpPr>
          <p:cNvPr id="4" name="Flecha abajo 8"/>
          <p:cNvSpPr/>
          <p:nvPr/>
        </p:nvSpPr>
        <p:spPr>
          <a:xfrm rot="19886684">
            <a:off x="1609405" y="2479981"/>
            <a:ext cx="635726" cy="2443437"/>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90662" y="2476654"/>
            <a:ext cx="2118439"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b="1" dirty="0"/>
              <a:t>Mover</a:t>
            </a:r>
            <a:endParaRPr lang="es-MX" sz="3600" b="1" dirty="0"/>
          </a:p>
        </p:txBody>
      </p:sp>
    </p:spTree>
    <p:extLst>
      <p:ext uri="{BB962C8B-B14F-4D97-AF65-F5344CB8AC3E}">
        <p14:creationId xmlns:p14="http://schemas.microsoft.com/office/powerpoint/2010/main" val="646024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200" dirty="0">
                <a:effectLst/>
              </a:rPr>
              <a:t>Nota:</a:t>
            </a:r>
            <a:endParaRPr lang="es-MX" dirty="0"/>
          </a:p>
        </p:txBody>
      </p:sp>
      <p:sp>
        <p:nvSpPr>
          <p:cNvPr id="3" name="Marcador de contenido 2"/>
          <p:cNvSpPr>
            <a:spLocks noGrp="1"/>
          </p:cNvSpPr>
          <p:nvPr>
            <p:ph idx="1"/>
          </p:nvPr>
        </p:nvSpPr>
        <p:spPr>
          <a:ln w="76200">
            <a:solidFill>
              <a:srgbClr val="7030A0"/>
            </a:solidFill>
          </a:ln>
        </p:spPr>
        <p:txBody>
          <a:bodyPr>
            <a:normAutofit lnSpcReduction="10000"/>
          </a:bodyPr>
          <a:lstStyle/>
          <a:p>
            <a:pPr algn="just"/>
            <a:r>
              <a:rPr lang="es-419" sz="2800" dirty="0"/>
              <a:t>Si no tienes un cable USB para pasarlo a tu celular, te lo puedes mandar por Mega, Dropbox, Drive e incluso Facebook Messenger.</a:t>
            </a:r>
          </a:p>
          <a:p>
            <a:pPr algn="just"/>
            <a:r>
              <a:rPr lang="es-419" sz="2800" dirty="0"/>
              <a:t>A veces puede tardar mucho en compilar depende de la computadora y la cantidad de código. </a:t>
            </a:r>
          </a:p>
          <a:p>
            <a:pPr algn="just"/>
            <a:r>
              <a:rPr lang="es-419" sz="2800" dirty="0"/>
              <a:t>Entre mas versiones compiles sin apagar la computadora, será cada vez más y más rápido.</a:t>
            </a:r>
            <a:endParaRPr lang="es-MX" sz="2800" dirty="0"/>
          </a:p>
        </p:txBody>
      </p:sp>
    </p:spTree>
    <p:extLst>
      <p:ext uri="{BB962C8B-B14F-4D97-AF65-F5344CB8AC3E}">
        <p14:creationId xmlns:p14="http://schemas.microsoft.com/office/powerpoint/2010/main" val="2407116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Agradecimiento.</a:t>
            </a:r>
            <a:endParaRPr lang="es-MX" dirty="0"/>
          </a:p>
        </p:txBody>
      </p:sp>
      <p:sp>
        <p:nvSpPr>
          <p:cNvPr id="3" name="Marcador de contenido 2"/>
          <p:cNvSpPr>
            <a:spLocks noGrp="1"/>
          </p:cNvSpPr>
          <p:nvPr>
            <p:ph idx="1"/>
          </p:nvPr>
        </p:nvSpPr>
        <p:spPr>
          <a:xfrm>
            <a:off x="913795" y="2184135"/>
            <a:ext cx="10353762" cy="3695136"/>
          </a:xfrm>
        </p:spPr>
        <p:txBody>
          <a:bodyPr>
            <a:normAutofit/>
          </a:bodyPr>
          <a:lstStyle/>
          <a:p>
            <a:pPr algn="ctr"/>
            <a:r>
              <a:rPr lang="es-419" sz="2800" b="1" dirty="0"/>
              <a:t>Gracias por ver toda esta presentación.</a:t>
            </a:r>
            <a:endParaRPr lang="es-MX" sz="2800" b="1" dirty="0"/>
          </a:p>
        </p:txBody>
      </p:sp>
      <p:pic>
        <p:nvPicPr>
          <p:cNvPr id="1028" name="Picture 4" descr="Resultado de imagen para agradecimient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7606"/>
            <a:ext cx="12192000" cy="347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4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2.- Fichero APK firmado digitalmente (</a:t>
            </a:r>
            <a:r>
              <a:rPr lang="es-MX" dirty="0" err="1">
                <a:effectLst/>
              </a:rPr>
              <a:t>signed</a:t>
            </a:r>
            <a:r>
              <a:rPr lang="es-MX" dirty="0">
                <a:effectLst/>
              </a:rPr>
              <a:t> APK).</a:t>
            </a:r>
            <a:endParaRPr lang="es-MX" dirty="0"/>
          </a:p>
        </p:txBody>
      </p:sp>
      <p:sp>
        <p:nvSpPr>
          <p:cNvPr id="3" name="Marcador de contenido 2"/>
          <p:cNvSpPr>
            <a:spLocks noGrp="1"/>
          </p:cNvSpPr>
          <p:nvPr>
            <p:ph idx="1"/>
          </p:nvPr>
        </p:nvSpPr>
        <p:spPr/>
        <p:txBody>
          <a:bodyPr>
            <a:noAutofit/>
          </a:bodyPr>
          <a:lstStyle/>
          <a:p>
            <a:pPr algn="just"/>
            <a:r>
              <a:rPr lang="es-MX" sz="2800" dirty="0">
                <a:effectLst/>
              </a:rPr>
              <a:t>Se trata de un fichero que ha sido firmado con un certificado digital, de manera que este fichero garantiza la autoría del mismo por la persona que desarrolló la aplicación. Este tipo de fichero si puede ser subido a Google Play para publicar una app. De hecho, si no está firmado no puede subirse y cualquier actualización que hagamos de la app en Google Play, deberá ser firmada por el fichero APK con el mismo certificado siempre.</a:t>
            </a:r>
            <a:endParaRPr lang="es-MX" sz="2800" dirty="0"/>
          </a:p>
        </p:txBody>
      </p:sp>
    </p:spTree>
    <p:extLst>
      <p:ext uri="{BB962C8B-B14F-4D97-AF65-F5344CB8AC3E}">
        <p14:creationId xmlns:p14="http://schemas.microsoft.com/office/powerpoint/2010/main" val="955985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600" dirty="0">
                <a:effectLst/>
              </a:rPr>
              <a:t>Por tanto, debemos tener en cuenta:</a:t>
            </a:r>
          </a:p>
        </p:txBody>
      </p:sp>
      <p:sp>
        <p:nvSpPr>
          <p:cNvPr id="3" name="Marcador de contenido 2"/>
          <p:cNvSpPr>
            <a:spLocks noGrp="1"/>
          </p:cNvSpPr>
          <p:nvPr>
            <p:ph idx="1"/>
          </p:nvPr>
        </p:nvSpPr>
        <p:spPr/>
        <p:txBody>
          <a:bodyPr>
            <a:normAutofit fontScale="92500" lnSpcReduction="20000"/>
          </a:bodyPr>
          <a:lstStyle/>
          <a:p>
            <a:r>
              <a:rPr lang="es-MX" sz="3000" dirty="0">
                <a:effectLst/>
              </a:rPr>
              <a:t>Deberemos firmar la app al publicarla en Google Play.</a:t>
            </a:r>
          </a:p>
          <a:p>
            <a:r>
              <a:rPr lang="es-MX" sz="3000" b="1" dirty="0">
                <a:effectLst/>
              </a:rPr>
              <a:t>El certificado es casi tan importante como el código de la aplicación</a:t>
            </a:r>
            <a:r>
              <a:rPr lang="es-MX" sz="3000" dirty="0">
                <a:effectLst/>
              </a:rPr>
              <a:t>. Debemos guardarlo en un lugar seguro, ya que necesitaremos hacer uso de él cada vez que queramos publicar una actualización de la app. Si lo perdemos, deberemos publicar la app de cero en Google Play, perdiendo las estadísticas y el número de descargas que tuviéramos.</a:t>
            </a:r>
          </a:p>
          <a:p>
            <a:endParaRPr lang="es-MX" dirty="0"/>
          </a:p>
        </p:txBody>
      </p:sp>
    </p:spTree>
    <p:extLst>
      <p:ext uri="{BB962C8B-B14F-4D97-AF65-F5344CB8AC3E}">
        <p14:creationId xmlns:p14="http://schemas.microsoft.com/office/powerpoint/2010/main" val="106520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4" y="321945"/>
            <a:ext cx="10353761" cy="1326321"/>
          </a:xfrm>
        </p:spPr>
        <p:txBody>
          <a:bodyPr/>
          <a:lstStyle/>
          <a:p>
            <a:r>
              <a:rPr lang="es-419" dirty="0"/>
              <a:t>Play store</a:t>
            </a:r>
            <a:endParaRPr lang="es-MX" dirty="0"/>
          </a:p>
        </p:txBody>
      </p:sp>
      <p:sp>
        <p:nvSpPr>
          <p:cNvPr id="3" name="Marcador de contenido 2"/>
          <p:cNvSpPr>
            <a:spLocks noGrp="1"/>
          </p:cNvSpPr>
          <p:nvPr>
            <p:ph idx="1"/>
          </p:nvPr>
        </p:nvSpPr>
        <p:spPr>
          <a:xfrm>
            <a:off x="674311" y="3516923"/>
            <a:ext cx="10832728" cy="3341077"/>
          </a:xfrm>
        </p:spPr>
        <p:txBody>
          <a:bodyPr>
            <a:normAutofit/>
          </a:bodyPr>
          <a:lstStyle/>
          <a:p>
            <a:pPr algn="just"/>
            <a:r>
              <a:rPr lang="es-419" sz="2800" dirty="0"/>
              <a:t>Para subir una aplicación en la Play Store ocupas hacer una cuenta y pagar una suscripción de 25 dólares para toda la vida para poder subir aplicaciones, ya si estas aplicaciones tienen muchas descargas podrás poner publicidad por la cual te pagaran, o puedes hacer tu aplicación de paga.</a:t>
            </a:r>
            <a:endParaRPr lang="es-MX" sz="2800" dirty="0"/>
          </a:p>
        </p:txBody>
      </p:sp>
      <p:pic>
        <p:nvPicPr>
          <p:cNvPr id="5124" name="Picture 4"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25629" r="25140"/>
          <a:stretch/>
        </p:blipFill>
        <p:spPr bwMode="auto">
          <a:xfrm>
            <a:off x="5071905" y="1497449"/>
            <a:ext cx="2037538" cy="201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060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generar un certificado y el apk para subir a la play store</a:t>
            </a:r>
            <a:endParaRPr lang="es-MX" dirty="0"/>
          </a:p>
        </p:txBody>
      </p:sp>
      <p:sp>
        <p:nvSpPr>
          <p:cNvPr id="3" name="Marcador de contenido 2"/>
          <p:cNvSpPr>
            <a:spLocks noGrp="1"/>
          </p:cNvSpPr>
          <p:nvPr>
            <p:ph idx="1"/>
          </p:nvPr>
        </p:nvSpPr>
        <p:spPr>
          <a:xfrm>
            <a:off x="913795" y="2096064"/>
            <a:ext cx="10353762" cy="4656428"/>
          </a:xfrm>
        </p:spPr>
        <p:txBody>
          <a:bodyPr/>
          <a:lstStyle/>
          <a:p>
            <a:pPr algn="ctr"/>
            <a:r>
              <a:rPr lang="es-419" sz="2800" b="1" dirty="0"/>
              <a:t>PROCEDEMOS A ABRIR ANDROD STUDIO</a:t>
            </a:r>
          </a:p>
          <a:p>
            <a:endParaRPr lang="es-MX" dirty="0"/>
          </a:p>
        </p:txBody>
      </p:sp>
      <p:pic>
        <p:nvPicPr>
          <p:cNvPr id="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495" y="2788920"/>
            <a:ext cx="6158359" cy="3859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203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Generar certificado</a:t>
            </a:r>
            <a:endParaRPr lang="es-MX" dirty="0"/>
          </a:p>
        </p:txBody>
      </p:sp>
      <p:sp>
        <p:nvSpPr>
          <p:cNvPr id="3" name="Marcador de contenido 2"/>
          <p:cNvSpPr>
            <a:spLocks noGrp="1"/>
          </p:cNvSpPr>
          <p:nvPr>
            <p:ph idx="1"/>
          </p:nvPr>
        </p:nvSpPr>
        <p:spPr/>
        <p:txBody>
          <a:bodyPr/>
          <a:lstStyle/>
          <a:p>
            <a:r>
              <a:rPr lang="es-MX" dirty="0">
                <a:effectLst/>
              </a:rPr>
              <a:t>Seleccionamos en el Menú de Android Studio </a:t>
            </a:r>
            <a:r>
              <a:rPr lang="es-MX" dirty="0" err="1">
                <a:effectLst/>
              </a:rPr>
              <a:t>Build</a:t>
            </a:r>
            <a:r>
              <a:rPr lang="es-MX" dirty="0">
                <a:effectLst/>
              </a:rPr>
              <a:t> &gt; </a:t>
            </a:r>
            <a:r>
              <a:rPr lang="es-MX" dirty="0" err="1">
                <a:effectLst/>
              </a:rPr>
              <a:t>Generated</a:t>
            </a:r>
            <a:r>
              <a:rPr lang="es-MX" dirty="0">
                <a:effectLst/>
              </a:rPr>
              <a:t> </a:t>
            </a:r>
            <a:r>
              <a:rPr lang="es-MX" dirty="0" err="1">
                <a:effectLst/>
              </a:rPr>
              <a:t>Signed</a:t>
            </a:r>
            <a:r>
              <a:rPr lang="es-MX" dirty="0">
                <a:effectLst/>
              </a:rPr>
              <a:t> APK..</a:t>
            </a:r>
            <a:endParaRPr lang="es-MX" dirty="0"/>
          </a:p>
        </p:txBody>
      </p:sp>
      <p:pic>
        <p:nvPicPr>
          <p:cNvPr id="7" name="Imagen 6"/>
          <p:cNvPicPr>
            <a:picLocks noChangeAspect="1"/>
          </p:cNvPicPr>
          <p:nvPr/>
        </p:nvPicPr>
        <p:blipFill rotWithShape="1">
          <a:blip r:embed="rId2"/>
          <a:srcRect l="22930" t="2977" r="61146" b="56225"/>
          <a:stretch/>
        </p:blipFill>
        <p:spPr>
          <a:xfrm>
            <a:off x="4543864" y="2769577"/>
            <a:ext cx="2630659" cy="3789514"/>
          </a:xfrm>
          <a:prstGeom prst="rect">
            <a:avLst/>
          </a:prstGeom>
        </p:spPr>
      </p:pic>
      <p:sp>
        <p:nvSpPr>
          <p:cNvPr id="9" name="Flecha abajo 8"/>
          <p:cNvSpPr/>
          <p:nvPr/>
        </p:nvSpPr>
        <p:spPr>
          <a:xfrm rot="5618723">
            <a:off x="7640379" y="5023460"/>
            <a:ext cx="635726" cy="185576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10" name="Rectángulo redondeado 9"/>
          <p:cNvSpPr/>
          <p:nvPr/>
        </p:nvSpPr>
        <p:spPr>
          <a:xfrm>
            <a:off x="8310773" y="573608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65079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Como no tenemos una llave pues generamos una</a:t>
            </a:r>
            <a:endParaRPr lang="es-MX" dirty="0"/>
          </a:p>
        </p:txBody>
      </p:sp>
      <p:pic>
        <p:nvPicPr>
          <p:cNvPr id="4" name="Marcador de contenido 3"/>
          <p:cNvPicPr>
            <a:picLocks noGrp="1" noChangeAspect="1"/>
          </p:cNvPicPr>
          <p:nvPr>
            <p:ph idx="1"/>
          </p:nvPr>
        </p:nvPicPr>
        <p:blipFill rotWithShape="1">
          <a:blip r:embed="rId2"/>
          <a:srcRect l="34165" t="27728" r="34162" b="32780"/>
          <a:stretch/>
        </p:blipFill>
        <p:spPr>
          <a:xfrm>
            <a:off x="3776539" y="2602522"/>
            <a:ext cx="4628271" cy="3244503"/>
          </a:xfrm>
          <a:prstGeom prst="rect">
            <a:avLst/>
          </a:prstGeom>
        </p:spPr>
      </p:pic>
      <p:sp>
        <p:nvSpPr>
          <p:cNvPr id="5" name="Flecha abajo 8"/>
          <p:cNvSpPr/>
          <p:nvPr/>
        </p:nvSpPr>
        <p:spPr>
          <a:xfrm rot="7137411">
            <a:off x="7306826" y="3076795"/>
            <a:ext cx="635726" cy="225375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003312" y="4474339"/>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5979904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TM04033921[[fn=Damasco]]</Template>
  <TotalTime>1308</TotalTime>
  <Words>627</Words>
  <Application>Microsoft Office PowerPoint</Application>
  <PresentationFormat>Panorámica</PresentationFormat>
  <Paragraphs>67</Paragraphs>
  <Slides>34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Bookman Old Style</vt:lpstr>
      <vt:lpstr>Lato</vt:lpstr>
      <vt:lpstr>Rockwell</vt:lpstr>
      <vt:lpstr>Damask</vt:lpstr>
      <vt:lpstr>Tutorial: Crear un apk desde Android Studio.</vt:lpstr>
      <vt:lpstr>Información google play  y apk</vt:lpstr>
      <vt:lpstr>1.- Fichero APK Debug.</vt:lpstr>
      <vt:lpstr>2.- Fichero APK firmado digitalmente (signed APK).</vt:lpstr>
      <vt:lpstr>Por tanto, debemos tener en cuenta:</vt:lpstr>
      <vt:lpstr>Play store</vt:lpstr>
      <vt:lpstr>generar un certificado y el apk para subir a la play store</vt:lpstr>
      <vt:lpstr>Generar certificado</vt:lpstr>
      <vt:lpstr>Como no tenemos una llave pues generamos una</vt:lpstr>
      <vt:lpstr>En este campo seleccionamos la dirección donde se guardara y el nombre</vt:lpstr>
      <vt:lpstr>Guardarla en un lugar seguro en mi caso le puse llave como nombre</vt:lpstr>
      <vt:lpstr>Llenamos todos los datos</vt:lpstr>
      <vt:lpstr>Después que generamos la llave se generara el apk</vt:lpstr>
      <vt:lpstr>Seleccionamos la ubicación del apk a generar</vt:lpstr>
      <vt:lpstr>En mi caso lo genere dentro del proyecto de android studio</vt:lpstr>
      <vt:lpstr>Ahora seleccionamos el tipo de apk a generar.  Debug (pruebas) y reléase (Oficial para subir a playstore)</vt:lpstr>
      <vt:lpstr>Seleccionamos una de las dos versiones</vt:lpstr>
      <vt:lpstr>Se cerrara la ventanita, esperamos que android studio lo genere y cuando termine nos mostrara este mensaje</vt:lpstr>
      <vt:lpstr>Este archivo lo movemos al teléfono e instalamos.</vt:lpstr>
      <vt:lpstr>Teléfono ocupamos tener permisos para instalar fuentes desconocidas</vt:lpstr>
      <vt:lpstr>Seleccionamos seguridad</vt:lpstr>
      <vt:lpstr>Activamos fuentes desconocidas</vt:lpstr>
      <vt:lpstr>Leemos rápido y aceptamos</vt:lpstr>
      <vt:lpstr>Me lo mande desde otra cuenta de Messenger, lo descargan.</vt:lpstr>
      <vt:lpstr>Seleccionamos el archivo descargado y lo abrimos</vt:lpstr>
      <vt:lpstr>Vemos que nos pide permisos y accedemos a instalar</vt:lpstr>
      <vt:lpstr>Esperamos a que se instale</vt:lpstr>
      <vt:lpstr>Abrimos la aplicación.</vt:lpstr>
      <vt:lpstr>Listo, ya tenemos nuestra aplicación en nuestro teléfono.</vt:lpstr>
      <vt:lpstr>Generar apk ya con la llave en un lugar seguro. </vt:lpstr>
      <vt:lpstr>Esperamos a que compile y nos muestre este mensaje, abrimos su ubicación</vt:lpstr>
      <vt:lpstr>Este archivo lo movemos al teléfono e instalamos. </vt:lpstr>
      <vt:lpstr>Nota:</vt:lpstr>
      <vt:lpstr>Agradecimiento.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Instalar y usar Genymotion para Android Studio.</dc:title>
  <dc:creator>Daniel Padilla</dc:creator>
  <cp:lastModifiedBy>Daniel</cp:lastModifiedBy>
  <cp:revision>57</cp:revision>
  <dcterms:created xsi:type="dcterms:W3CDTF">2017-03-14T18:15:26Z</dcterms:created>
  <dcterms:modified xsi:type="dcterms:W3CDTF">2017-03-23T05:13:15Z</dcterms:modified>
</cp:coreProperties>
</file>